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9" d="100"/>
          <a:sy n="59" d="100"/>
        </p:scale>
        <p:origin x="70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4164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3842239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9F6F0">
              <a:alpha val="85000"/>
            </a:srgbClr>
          </a:solidFill>
          <a:ln/>
        </p:spPr>
      </p:sp>
      <p:sp>
        <p:nvSpPr>
          <p:cNvPr id="6" name="Text 3"/>
          <p:cNvSpPr/>
          <p:nvPr/>
        </p:nvSpPr>
        <p:spPr>
          <a:xfrm>
            <a:off x="855711" y="783754"/>
            <a:ext cx="12918978" cy="6662091"/>
          </a:xfrm>
          <a:prstGeom prst="rect">
            <a:avLst/>
          </a:prstGeom>
          <a:noFill/>
          <a:ln/>
        </p:spPr>
        <p:txBody>
          <a:bodyPr wrap="none" rtlCol="0" anchor="t"/>
          <a:lstStyle/>
          <a:p>
            <a:pPr algn="ctr"/>
            <a:r>
              <a:rPr lang="en-US" sz="4400" b="1" dirty="0">
                <a:latin typeface="Times New Roman" panose="02020603050405020304" pitchFamily="18" charset="0"/>
                <a:cs typeface="Times New Roman" panose="02020603050405020304" pitchFamily="18" charset="0"/>
              </a:rPr>
              <a:t>MENTORNESS</a:t>
            </a:r>
          </a:p>
          <a:p>
            <a:pPr algn="ctr"/>
            <a:endParaRPr lang="en-US" sz="4400" b="1" dirty="0">
              <a:latin typeface="Times New Roman" panose="02020603050405020304" pitchFamily="18" charset="0"/>
              <a:cs typeface="Times New Roman" panose="02020603050405020304" pitchFamily="18" charset="0"/>
            </a:endParaRPr>
          </a:p>
          <a:p>
            <a:pPr algn="ctr"/>
            <a:r>
              <a:rPr lang="en-US" sz="4400" b="1" dirty="0">
                <a:latin typeface="Times New Roman" panose="02020603050405020304" pitchFamily="18" charset="0"/>
                <a:cs typeface="Times New Roman" panose="02020603050405020304" pitchFamily="18" charset="0"/>
              </a:rPr>
              <a:t>NAME : SHYAM  A.  KALARIYA</a:t>
            </a:r>
          </a:p>
          <a:p>
            <a:pPr algn="ctr"/>
            <a:r>
              <a:rPr lang="en-US" sz="4400" b="1" dirty="0">
                <a:latin typeface="Times New Roman" panose="02020603050405020304" pitchFamily="18" charset="0"/>
                <a:cs typeface="Times New Roman" panose="02020603050405020304" pitchFamily="18" charset="0"/>
              </a:rPr>
              <a:t>STUDY : 6</a:t>
            </a:r>
            <a:r>
              <a:rPr lang="en-US" sz="4400" b="1" baseline="30000" dirty="0">
                <a:latin typeface="Times New Roman" panose="02020603050405020304" pitchFamily="18" charset="0"/>
                <a:cs typeface="Times New Roman" panose="02020603050405020304" pitchFamily="18" charset="0"/>
              </a:rPr>
              <a:t>TH</a:t>
            </a:r>
            <a:r>
              <a:rPr lang="en-US" sz="4400" b="1" dirty="0">
                <a:latin typeface="Times New Roman" panose="02020603050405020304" pitchFamily="18" charset="0"/>
                <a:cs typeface="Times New Roman" panose="02020603050405020304" pitchFamily="18" charset="0"/>
              </a:rPr>
              <a:t> SEM (COMPUTER ENG. )</a:t>
            </a:r>
          </a:p>
          <a:p>
            <a:pPr algn="ctr"/>
            <a:endParaRPr lang="en-US" sz="4400" b="1" dirty="0">
              <a:latin typeface="Times New Roman" panose="02020603050405020304" pitchFamily="18" charset="0"/>
              <a:cs typeface="Times New Roman" panose="02020603050405020304" pitchFamily="18" charset="0"/>
            </a:endParaRPr>
          </a:p>
          <a:p>
            <a:pPr algn="ctr"/>
            <a:r>
              <a:rPr lang="en-US" sz="4400" b="1" dirty="0">
                <a:latin typeface="Times New Roman" panose="02020603050405020304" pitchFamily="18" charset="0"/>
                <a:cs typeface="Times New Roman" panose="02020603050405020304" pitchFamily="18" charset="0"/>
              </a:rPr>
              <a:t>MACHINE LEARNING INTERNSHIP</a:t>
            </a:r>
          </a:p>
          <a:p>
            <a:pPr algn="ctr"/>
            <a:endParaRPr lang="en-US" sz="4400" b="1" dirty="0">
              <a:latin typeface="Times New Roman" panose="02020603050405020304" pitchFamily="18" charset="0"/>
              <a:cs typeface="Times New Roman" panose="02020603050405020304" pitchFamily="18" charset="0"/>
            </a:endParaRPr>
          </a:p>
          <a:p>
            <a:pPr algn="ctr"/>
            <a:r>
              <a:rPr lang="en-US" sz="4400" b="1" dirty="0">
                <a:latin typeface="Times New Roman" panose="02020603050405020304" pitchFamily="18" charset="0"/>
                <a:cs typeface="Times New Roman" panose="02020603050405020304" pitchFamily="18" charset="0"/>
              </a:rPr>
              <a:t>PROBLEM STATEMENT : </a:t>
            </a:r>
          </a:p>
          <a:p>
            <a:pPr algn="ctr"/>
            <a:r>
              <a:rPr lang="en-US" sz="4400" b="1" dirty="0">
                <a:latin typeface="Times New Roman" panose="02020603050405020304" pitchFamily="18" charset="0"/>
                <a:cs typeface="Times New Roman" panose="02020603050405020304" pitchFamily="18" charset="0"/>
              </a:rPr>
              <a:t>T-20 WORLD CUP 2022 DATA ANALYSIS</a:t>
            </a:r>
            <a:endParaRPr lang="en-IN" sz="4400" b="1" dirty="0">
              <a:latin typeface="Times New Roman" panose="02020603050405020304" pitchFamily="18" charset="0"/>
              <a:cs typeface="Times New Roman" panose="02020603050405020304" pitchFamily="18" charset="0"/>
            </a:endParaRPr>
          </a:p>
        </p:txBody>
      </p:sp>
      <p:sp>
        <p:nvSpPr>
          <p:cNvPr id="7" name="Text 4"/>
          <p:cNvSpPr/>
          <p:nvPr/>
        </p:nvSpPr>
        <p:spPr>
          <a:xfrm>
            <a:off x="2037993" y="3917752"/>
            <a:ext cx="10554414" cy="1421606"/>
          </a:xfrm>
          <a:prstGeom prst="rect">
            <a:avLst/>
          </a:prstGeom>
          <a:noFill/>
          <a:ln/>
        </p:spPr>
        <p:txBody>
          <a:bodyPr wrap="square" rtlCol="0" anchor="t"/>
          <a:lstStyle/>
          <a:p>
            <a:pPr marL="0" indent="0">
              <a:lnSpc>
                <a:spcPts val="2799"/>
              </a:lnSpc>
              <a:buNone/>
            </a:pPr>
            <a:endParaRPr lang="en-US" sz="17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5390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749260"/>
            <a:ext cx="7345680"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Match Outcome Prediction</a:t>
            </a:r>
            <a:endParaRPr lang="en-US" sz="4374" dirty="0">
              <a:latin typeface="Times New Roman" panose="02020603050405020304" pitchFamily="18" charset="0"/>
              <a:cs typeface="Times New Roman" panose="02020603050405020304" pitchFamily="18" charset="0"/>
            </a:endParaRPr>
          </a:p>
        </p:txBody>
      </p:sp>
      <p:sp>
        <p:nvSpPr>
          <p:cNvPr id="5" name="Shape 3"/>
          <p:cNvSpPr/>
          <p:nvPr/>
        </p:nvSpPr>
        <p:spPr>
          <a:xfrm>
            <a:off x="2037993" y="2061567"/>
            <a:ext cx="499943" cy="499943"/>
          </a:xfrm>
          <a:prstGeom prst="roundRect">
            <a:avLst>
              <a:gd name="adj" fmla="val 26667"/>
            </a:avLst>
          </a:prstGeom>
          <a:solidFill>
            <a:srgbClr val="EFE7D6"/>
          </a:solidFill>
          <a:ln/>
        </p:spPr>
      </p:sp>
      <p:sp>
        <p:nvSpPr>
          <p:cNvPr id="6" name="Text 4"/>
          <p:cNvSpPr/>
          <p:nvPr/>
        </p:nvSpPr>
        <p:spPr>
          <a:xfrm>
            <a:off x="2209324" y="2103239"/>
            <a:ext cx="157282"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Gelasio" pitchFamily="34" charset="0"/>
                <a:ea typeface="Gelasio" pitchFamily="34" charset="-122"/>
                <a:cs typeface="Gelasio" pitchFamily="34" charset="-120"/>
              </a:rPr>
              <a:t>1</a:t>
            </a:r>
            <a:endParaRPr lang="en-US" sz="2624" dirty="0"/>
          </a:p>
        </p:txBody>
      </p:sp>
      <p:sp>
        <p:nvSpPr>
          <p:cNvPr id="7" name="Text 5"/>
          <p:cNvSpPr/>
          <p:nvPr/>
        </p:nvSpPr>
        <p:spPr>
          <a:xfrm>
            <a:off x="2760107" y="2137886"/>
            <a:ext cx="2777490"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Predictive Analytics</a:t>
            </a:r>
            <a:endParaRPr lang="en-US" sz="2187" dirty="0">
              <a:latin typeface="Times New Roman" panose="02020603050405020304" pitchFamily="18" charset="0"/>
              <a:cs typeface="Times New Roman" panose="02020603050405020304" pitchFamily="18" charset="0"/>
            </a:endParaRPr>
          </a:p>
        </p:txBody>
      </p:sp>
      <p:sp>
        <p:nvSpPr>
          <p:cNvPr id="8" name="Text 6"/>
          <p:cNvSpPr/>
          <p:nvPr/>
        </p:nvSpPr>
        <p:spPr>
          <a:xfrm>
            <a:off x="2760107" y="2618303"/>
            <a:ext cx="4444008" cy="2132409"/>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Leveraging advanced statistical models and machine learning algorithms to forecast the likely outcome of T20 World Cup matches, incorporating factors such as team form, player performances, pitch conditions, and historical trends.</a:t>
            </a:r>
            <a:endParaRPr lang="en-US" sz="1750" dirty="0">
              <a:latin typeface="Times New Roman" panose="02020603050405020304" pitchFamily="18" charset="0"/>
              <a:cs typeface="Times New Roman" panose="02020603050405020304" pitchFamily="18" charset="0"/>
            </a:endParaRPr>
          </a:p>
        </p:txBody>
      </p:sp>
      <p:sp>
        <p:nvSpPr>
          <p:cNvPr id="9" name="Shape 7"/>
          <p:cNvSpPr/>
          <p:nvPr/>
        </p:nvSpPr>
        <p:spPr>
          <a:xfrm>
            <a:off x="7426285" y="2061567"/>
            <a:ext cx="499943" cy="499943"/>
          </a:xfrm>
          <a:prstGeom prst="roundRect">
            <a:avLst>
              <a:gd name="adj" fmla="val 26667"/>
            </a:avLst>
          </a:prstGeom>
          <a:solidFill>
            <a:srgbClr val="EFE7D6"/>
          </a:solidFill>
          <a:ln/>
        </p:spPr>
      </p:sp>
      <p:sp>
        <p:nvSpPr>
          <p:cNvPr id="10" name="Text 8"/>
          <p:cNvSpPr/>
          <p:nvPr/>
        </p:nvSpPr>
        <p:spPr>
          <a:xfrm>
            <a:off x="7575233" y="2103239"/>
            <a:ext cx="202049"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Gelasio" pitchFamily="34" charset="0"/>
                <a:ea typeface="Gelasio" pitchFamily="34" charset="-122"/>
                <a:cs typeface="Gelasio" pitchFamily="34" charset="-120"/>
              </a:rPr>
              <a:t>2</a:t>
            </a:r>
            <a:endParaRPr lang="en-US" sz="2624" dirty="0"/>
          </a:p>
        </p:txBody>
      </p:sp>
      <p:sp>
        <p:nvSpPr>
          <p:cNvPr id="11" name="Text 9"/>
          <p:cNvSpPr/>
          <p:nvPr/>
        </p:nvSpPr>
        <p:spPr>
          <a:xfrm>
            <a:off x="8148399" y="2137886"/>
            <a:ext cx="3589853"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Win Probability Estimates</a:t>
            </a:r>
            <a:endParaRPr lang="en-US" sz="2187" dirty="0">
              <a:latin typeface="Times New Roman" panose="02020603050405020304" pitchFamily="18" charset="0"/>
              <a:cs typeface="Times New Roman" panose="02020603050405020304" pitchFamily="18" charset="0"/>
            </a:endParaRPr>
          </a:p>
        </p:txBody>
      </p:sp>
      <p:sp>
        <p:nvSpPr>
          <p:cNvPr id="12" name="Text 10"/>
          <p:cNvSpPr/>
          <p:nvPr/>
        </p:nvSpPr>
        <p:spPr>
          <a:xfrm>
            <a:off x="8148399" y="2618303"/>
            <a:ext cx="4444008" cy="1777008"/>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Developing dynamic in-game win probability models that analyze the ebbs and flows of a match, providing real-time insights into each team's chances of emerging victorious as the contest unfolds.</a:t>
            </a:r>
            <a:endParaRPr lang="en-US" sz="1750" dirty="0">
              <a:latin typeface="Times New Roman" panose="02020603050405020304" pitchFamily="18" charset="0"/>
              <a:cs typeface="Times New Roman" panose="02020603050405020304" pitchFamily="18" charset="0"/>
            </a:endParaRPr>
          </a:p>
        </p:txBody>
      </p:sp>
      <p:sp>
        <p:nvSpPr>
          <p:cNvPr id="13" name="Shape 11"/>
          <p:cNvSpPr/>
          <p:nvPr/>
        </p:nvSpPr>
        <p:spPr>
          <a:xfrm>
            <a:off x="2037993" y="5146477"/>
            <a:ext cx="499943" cy="499943"/>
          </a:xfrm>
          <a:prstGeom prst="roundRect">
            <a:avLst>
              <a:gd name="adj" fmla="val 26667"/>
            </a:avLst>
          </a:prstGeom>
          <a:solidFill>
            <a:srgbClr val="EFE7D6"/>
          </a:solidFill>
          <a:ln/>
        </p:spPr>
      </p:sp>
      <p:sp>
        <p:nvSpPr>
          <p:cNvPr id="14" name="Text 12"/>
          <p:cNvSpPr/>
          <p:nvPr/>
        </p:nvSpPr>
        <p:spPr>
          <a:xfrm>
            <a:off x="2187535" y="5188148"/>
            <a:ext cx="200858"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Gelasio" pitchFamily="34" charset="0"/>
                <a:ea typeface="Gelasio" pitchFamily="34" charset="-122"/>
                <a:cs typeface="Gelasio" pitchFamily="34" charset="-120"/>
              </a:rPr>
              <a:t>3</a:t>
            </a:r>
            <a:endParaRPr lang="en-US" sz="2624" dirty="0"/>
          </a:p>
        </p:txBody>
      </p:sp>
      <p:sp>
        <p:nvSpPr>
          <p:cNvPr id="15" name="Text 13"/>
          <p:cNvSpPr/>
          <p:nvPr/>
        </p:nvSpPr>
        <p:spPr>
          <a:xfrm>
            <a:off x="2760107" y="5222796"/>
            <a:ext cx="3287792"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Key Momentum Drivers</a:t>
            </a:r>
            <a:endParaRPr lang="en-US" sz="2187" dirty="0">
              <a:latin typeface="Times New Roman" panose="02020603050405020304" pitchFamily="18" charset="0"/>
              <a:cs typeface="Times New Roman" panose="02020603050405020304" pitchFamily="18" charset="0"/>
            </a:endParaRPr>
          </a:p>
        </p:txBody>
      </p:sp>
      <p:sp>
        <p:nvSpPr>
          <p:cNvPr id="16" name="Text 14"/>
          <p:cNvSpPr/>
          <p:nvPr/>
        </p:nvSpPr>
        <p:spPr>
          <a:xfrm>
            <a:off x="2760107" y="5703213"/>
            <a:ext cx="4444008" cy="1777008"/>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Identifying the pivotal moments, game-changing plays, and strategic decisions that significantly influence the course of a match, enabling accurate forecasting of the eventual winner.</a:t>
            </a:r>
            <a:endParaRPr lang="en-US" sz="1750" dirty="0">
              <a:latin typeface="Times New Roman" panose="02020603050405020304" pitchFamily="18" charset="0"/>
              <a:cs typeface="Times New Roman" panose="02020603050405020304" pitchFamily="18" charset="0"/>
            </a:endParaRPr>
          </a:p>
        </p:txBody>
      </p:sp>
      <p:sp>
        <p:nvSpPr>
          <p:cNvPr id="17" name="Shape 15"/>
          <p:cNvSpPr/>
          <p:nvPr/>
        </p:nvSpPr>
        <p:spPr>
          <a:xfrm>
            <a:off x="7426285" y="5146477"/>
            <a:ext cx="499943" cy="499943"/>
          </a:xfrm>
          <a:prstGeom prst="roundRect">
            <a:avLst>
              <a:gd name="adj" fmla="val 26667"/>
            </a:avLst>
          </a:prstGeom>
          <a:solidFill>
            <a:srgbClr val="EFE7D6"/>
          </a:solidFill>
          <a:ln/>
        </p:spPr>
      </p:sp>
      <p:sp>
        <p:nvSpPr>
          <p:cNvPr id="18" name="Text 16"/>
          <p:cNvSpPr/>
          <p:nvPr/>
        </p:nvSpPr>
        <p:spPr>
          <a:xfrm>
            <a:off x="7572256" y="5188148"/>
            <a:ext cx="207883"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Gelasio" pitchFamily="34" charset="0"/>
                <a:ea typeface="Gelasio" pitchFamily="34" charset="-122"/>
                <a:cs typeface="Gelasio" pitchFamily="34" charset="-120"/>
              </a:rPr>
              <a:t>4</a:t>
            </a:r>
            <a:endParaRPr lang="en-US" sz="2624" dirty="0"/>
          </a:p>
        </p:txBody>
      </p:sp>
      <p:sp>
        <p:nvSpPr>
          <p:cNvPr id="19" name="Text 17"/>
          <p:cNvSpPr/>
          <p:nvPr/>
        </p:nvSpPr>
        <p:spPr>
          <a:xfrm>
            <a:off x="8148399" y="5222796"/>
            <a:ext cx="2921794"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Scenario Simulations</a:t>
            </a:r>
            <a:endParaRPr lang="en-US" sz="2187" dirty="0">
              <a:latin typeface="Times New Roman" panose="02020603050405020304" pitchFamily="18" charset="0"/>
              <a:cs typeface="Times New Roman" panose="02020603050405020304" pitchFamily="18" charset="0"/>
            </a:endParaRPr>
          </a:p>
        </p:txBody>
      </p:sp>
      <p:sp>
        <p:nvSpPr>
          <p:cNvPr id="20" name="Text 18"/>
          <p:cNvSpPr/>
          <p:nvPr/>
        </p:nvSpPr>
        <p:spPr>
          <a:xfrm>
            <a:off x="8148399" y="5703213"/>
            <a:ext cx="4444008" cy="1777008"/>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Running extensive simulations of potential match scenarios to test the robustness of predictive models, accounting for the inherent unpredictability and volatility of T20 cricket.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1020008"/>
            <a:ext cx="8317587"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Statistical Insights and Trends</a:t>
            </a:r>
            <a:endParaRPr lang="en-US" sz="4374" dirty="0">
              <a:latin typeface="Times New Roman" panose="02020603050405020304" pitchFamily="18" charset="0"/>
              <a:cs typeface="Times New Roman" panose="02020603050405020304" pitchFamily="18" charset="0"/>
            </a:endParaRPr>
          </a:p>
        </p:txBody>
      </p:sp>
      <p:sp>
        <p:nvSpPr>
          <p:cNvPr id="5" name="Text 3"/>
          <p:cNvSpPr/>
          <p:nvPr/>
        </p:nvSpPr>
        <p:spPr>
          <a:xfrm>
            <a:off x="2037993" y="2269808"/>
            <a:ext cx="3295888" cy="733187"/>
          </a:xfrm>
          <a:prstGeom prst="rect">
            <a:avLst/>
          </a:prstGeom>
          <a:noFill/>
          <a:ln/>
        </p:spPr>
        <p:txBody>
          <a:bodyPr wrap="none" rtlCol="0" anchor="t"/>
          <a:lstStyle/>
          <a:p>
            <a:pPr marL="0" indent="0" algn="ctr">
              <a:lnSpc>
                <a:spcPts val="5774"/>
              </a:lnSpc>
              <a:buNone/>
            </a:pPr>
            <a:r>
              <a:rPr lang="en-US" sz="5774" b="1" dirty="0">
                <a:solidFill>
                  <a:srgbClr val="484237"/>
                </a:solidFill>
                <a:latin typeface="Times New Roman" panose="02020603050405020304" pitchFamily="18" charset="0"/>
                <a:ea typeface="Gelasio" pitchFamily="34" charset="-122"/>
                <a:cs typeface="Times New Roman" panose="02020603050405020304" pitchFamily="18" charset="0"/>
              </a:rPr>
              <a:t>$2.5B</a:t>
            </a:r>
            <a:endParaRPr lang="en-US" sz="5774" dirty="0">
              <a:latin typeface="Times New Roman" panose="02020603050405020304" pitchFamily="18" charset="0"/>
              <a:cs typeface="Times New Roman" panose="02020603050405020304" pitchFamily="18" charset="0"/>
            </a:endParaRPr>
          </a:p>
        </p:txBody>
      </p:sp>
      <p:sp>
        <p:nvSpPr>
          <p:cNvPr id="6" name="Text 4"/>
          <p:cNvSpPr/>
          <p:nvPr/>
        </p:nvSpPr>
        <p:spPr>
          <a:xfrm>
            <a:off x="2297192" y="3280648"/>
            <a:ext cx="2777490" cy="347186"/>
          </a:xfrm>
          <a:prstGeom prst="rect">
            <a:avLst/>
          </a:prstGeom>
          <a:noFill/>
          <a:ln/>
        </p:spPr>
        <p:txBody>
          <a:bodyPr wrap="none" rtlCol="0" anchor="t"/>
          <a:lstStyle/>
          <a:p>
            <a:pPr marL="0" indent="0" algn="ctr">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Prize Money</a:t>
            </a:r>
            <a:endParaRPr lang="en-US" sz="2187" dirty="0">
              <a:latin typeface="Times New Roman" panose="02020603050405020304" pitchFamily="18" charset="0"/>
              <a:cs typeface="Times New Roman" panose="02020603050405020304" pitchFamily="18" charset="0"/>
            </a:endParaRPr>
          </a:p>
        </p:txBody>
      </p:sp>
      <p:sp>
        <p:nvSpPr>
          <p:cNvPr id="7" name="Text 5"/>
          <p:cNvSpPr/>
          <p:nvPr/>
        </p:nvSpPr>
        <p:spPr>
          <a:xfrm>
            <a:off x="2037993" y="3761065"/>
            <a:ext cx="3295888" cy="1777008"/>
          </a:xfrm>
          <a:prstGeom prst="rect">
            <a:avLst/>
          </a:prstGeom>
          <a:noFill/>
          <a:ln/>
        </p:spPr>
        <p:txBody>
          <a:bodyPr wrap="square" rtlCol="0" anchor="t"/>
          <a:lstStyle/>
          <a:p>
            <a:pPr marL="0" indent="0" algn="ctr">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The record-breaking $2.5 billion prize pool for the 2022 T20 World Cup underscored the immense commercial and global appeal of the tournament.</a:t>
            </a:r>
            <a:endParaRPr lang="en-US" sz="1750" dirty="0">
              <a:latin typeface="Times New Roman" panose="02020603050405020304" pitchFamily="18" charset="0"/>
              <a:cs typeface="Times New Roman" panose="02020603050405020304" pitchFamily="18" charset="0"/>
            </a:endParaRPr>
          </a:p>
        </p:txBody>
      </p:sp>
      <p:sp>
        <p:nvSpPr>
          <p:cNvPr id="8" name="Text 6"/>
          <p:cNvSpPr/>
          <p:nvPr/>
        </p:nvSpPr>
        <p:spPr>
          <a:xfrm>
            <a:off x="5667137" y="2269808"/>
            <a:ext cx="3296007" cy="733187"/>
          </a:xfrm>
          <a:prstGeom prst="rect">
            <a:avLst/>
          </a:prstGeom>
          <a:noFill/>
          <a:ln/>
        </p:spPr>
        <p:txBody>
          <a:bodyPr wrap="none" rtlCol="0" anchor="t"/>
          <a:lstStyle/>
          <a:p>
            <a:pPr marL="0" indent="0" algn="ctr">
              <a:lnSpc>
                <a:spcPts val="5774"/>
              </a:lnSpc>
              <a:buNone/>
            </a:pPr>
            <a:r>
              <a:rPr lang="en-US" sz="5774" b="1" dirty="0">
                <a:solidFill>
                  <a:srgbClr val="484237"/>
                </a:solidFill>
                <a:latin typeface="Times New Roman" panose="02020603050405020304" pitchFamily="18" charset="0"/>
                <a:ea typeface="Gelasio" pitchFamily="34" charset="-122"/>
                <a:cs typeface="Times New Roman" panose="02020603050405020304" pitchFamily="18" charset="0"/>
              </a:rPr>
              <a:t>250K</a:t>
            </a:r>
            <a:endParaRPr lang="en-US" sz="5774" dirty="0">
              <a:latin typeface="Times New Roman" panose="02020603050405020304" pitchFamily="18" charset="0"/>
              <a:cs typeface="Times New Roman" panose="02020603050405020304" pitchFamily="18" charset="0"/>
            </a:endParaRPr>
          </a:p>
        </p:txBody>
      </p:sp>
      <p:sp>
        <p:nvSpPr>
          <p:cNvPr id="9" name="Text 7"/>
          <p:cNvSpPr/>
          <p:nvPr/>
        </p:nvSpPr>
        <p:spPr>
          <a:xfrm>
            <a:off x="5926336" y="3280648"/>
            <a:ext cx="2777490" cy="347186"/>
          </a:xfrm>
          <a:prstGeom prst="rect">
            <a:avLst/>
          </a:prstGeom>
          <a:noFill/>
          <a:ln/>
        </p:spPr>
        <p:txBody>
          <a:bodyPr wrap="none" rtlCol="0" anchor="t"/>
          <a:lstStyle/>
          <a:p>
            <a:pPr marL="0" indent="0" algn="ctr">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Peak Viewership</a:t>
            </a:r>
            <a:endParaRPr lang="en-US" sz="2187" dirty="0">
              <a:latin typeface="Times New Roman" panose="02020603050405020304" pitchFamily="18" charset="0"/>
              <a:cs typeface="Times New Roman" panose="02020603050405020304" pitchFamily="18" charset="0"/>
            </a:endParaRPr>
          </a:p>
        </p:txBody>
      </p:sp>
      <p:sp>
        <p:nvSpPr>
          <p:cNvPr id="10" name="Text 8"/>
          <p:cNvSpPr/>
          <p:nvPr/>
        </p:nvSpPr>
        <p:spPr>
          <a:xfrm>
            <a:off x="5667137" y="3761065"/>
            <a:ext cx="3296007" cy="2132409"/>
          </a:xfrm>
          <a:prstGeom prst="rect">
            <a:avLst/>
          </a:prstGeom>
          <a:noFill/>
          <a:ln/>
        </p:spPr>
        <p:txBody>
          <a:bodyPr wrap="square" rtlCol="0" anchor="t"/>
          <a:lstStyle/>
          <a:p>
            <a:pPr marL="0" indent="0" algn="ctr">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The thrilling final between England and Pakistan drew a staggering peak viewership of over 250,000 spectators, showcasing the tournament's unparalleled popularity.</a:t>
            </a:r>
            <a:endParaRPr lang="en-US" sz="1750" dirty="0">
              <a:latin typeface="Times New Roman" panose="02020603050405020304" pitchFamily="18" charset="0"/>
              <a:cs typeface="Times New Roman" panose="02020603050405020304" pitchFamily="18" charset="0"/>
            </a:endParaRPr>
          </a:p>
        </p:txBody>
      </p:sp>
      <p:sp>
        <p:nvSpPr>
          <p:cNvPr id="11" name="Text 9"/>
          <p:cNvSpPr/>
          <p:nvPr/>
        </p:nvSpPr>
        <p:spPr>
          <a:xfrm>
            <a:off x="9296400" y="2269808"/>
            <a:ext cx="3296007" cy="733187"/>
          </a:xfrm>
          <a:prstGeom prst="rect">
            <a:avLst/>
          </a:prstGeom>
          <a:noFill/>
          <a:ln/>
        </p:spPr>
        <p:txBody>
          <a:bodyPr wrap="none" rtlCol="0" anchor="t"/>
          <a:lstStyle/>
          <a:p>
            <a:pPr marL="0" indent="0" algn="ctr">
              <a:lnSpc>
                <a:spcPts val="5774"/>
              </a:lnSpc>
              <a:buNone/>
            </a:pPr>
            <a:r>
              <a:rPr lang="en-US" sz="5774" b="1" dirty="0">
                <a:solidFill>
                  <a:srgbClr val="484237"/>
                </a:solidFill>
                <a:latin typeface="Times New Roman" panose="02020603050405020304" pitchFamily="18" charset="0"/>
                <a:ea typeface="Gelasio" pitchFamily="34" charset="-122"/>
                <a:cs typeface="Times New Roman" panose="02020603050405020304" pitchFamily="18" charset="0"/>
              </a:rPr>
              <a:t>127</a:t>
            </a:r>
            <a:endParaRPr lang="en-US" sz="5774" dirty="0">
              <a:latin typeface="Times New Roman" panose="02020603050405020304" pitchFamily="18" charset="0"/>
              <a:cs typeface="Times New Roman" panose="02020603050405020304" pitchFamily="18" charset="0"/>
            </a:endParaRPr>
          </a:p>
        </p:txBody>
      </p:sp>
      <p:sp>
        <p:nvSpPr>
          <p:cNvPr id="12" name="Text 10"/>
          <p:cNvSpPr/>
          <p:nvPr/>
        </p:nvSpPr>
        <p:spPr>
          <a:xfrm>
            <a:off x="9555599" y="3280648"/>
            <a:ext cx="2777490" cy="347186"/>
          </a:xfrm>
          <a:prstGeom prst="rect">
            <a:avLst/>
          </a:prstGeom>
          <a:noFill/>
          <a:ln/>
        </p:spPr>
        <p:txBody>
          <a:bodyPr wrap="none" rtlCol="0" anchor="t"/>
          <a:lstStyle/>
          <a:p>
            <a:pPr marL="0" indent="0" algn="ctr">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Sixes Scored</a:t>
            </a:r>
            <a:endParaRPr lang="en-US" sz="2187" dirty="0">
              <a:latin typeface="Times New Roman" panose="02020603050405020304" pitchFamily="18" charset="0"/>
              <a:cs typeface="Times New Roman" panose="02020603050405020304" pitchFamily="18" charset="0"/>
            </a:endParaRPr>
          </a:p>
        </p:txBody>
      </p:sp>
      <p:sp>
        <p:nvSpPr>
          <p:cNvPr id="13" name="Text 11"/>
          <p:cNvSpPr/>
          <p:nvPr/>
        </p:nvSpPr>
        <p:spPr>
          <a:xfrm>
            <a:off x="9296400" y="3761065"/>
            <a:ext cx="3296007" cy="1777008"/>
          </a:xfrm>
          <a:prstGeom prst="rect">
            <a:avLst/>
          </a:prstGeom>
          <a:noFill/>
          <a:ln/>
        </p:spPr>
        <p:txBody>
          <a:bodyPr wrap="square" rtlCol="0" anchor="t"/>
          <a:lstStyle/>
          <a:p>
            <a:pPr marL="0" indent="0" algn="ctr">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The 2022 edition witnessed a remarkable tally of 127 sixes, captivating fans with an abundance of big-hitting and boundary-laden action.</a:t>
            </a:r>
            <a:endParaRPr lang="en-US" sz="1750" dirty="0">
              <a:latin typeface="Times New Roman" panose="02020603050405020304" pitchFamily="18" charset="0"/>
              <a:cs typeface="Times New Roman" panose="02020603050405020304" pitchFamily="18" charset="0"/>
            </a:endParaRPr>
          </a:p>
        </p:txBody>
      </p:sp>
      <p:sp>
        <p:nvSpPr>
          <p:cNvPr id="14" name="Text 12"/>
          <p:cNvSpPr/>
          <p:nvPr/>
        </p:nvSpPr>
        <p:spPr>
          <a:xfrm>
            <a:off x="2037993" y="6143387"/>
            <a:ext cx="10554414" cy="1066205"/>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Beyond the on-field heroics, the 2022 T20 World Cup also delivered a treasure trove of statistical insights that shed light on the game's evolving dynamics. From record-breaking prize money to soaring viewership figures, the tournament's data-driven story painted a vivid picture of cricket's global dominance.</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279094"/>
            <a:ext cx="7477601" cy="1916430"/>
          </a:xfrm>
          <a:prstGeom prst="rect">
            <a:avLst/>
          </a:prstGeom>
          <a:noFill/>
          <a:ln/>
        </p:spPr>
        <p:txBody>
          <a:bodyPr wrap="square" rtlCol="0" anchor="t"/>
          <a:lstStyle/>
          <a:p>
            <a:pPr marL="0" indent="0">
              <a:lnSpc>
                <a:spcPts val="7545"/>
              </a:lnSpc>
              <a:buNone/>
            </a:pPr>
            <a:r>
              <a:rPr lang="en-US" sz="6036" b="1" dirty="0">
                <a:solidFill>
                  <a:srgbClr val="484237"/>
                </a:solidFill>
                <a:latin typeface="Times New Roman" panose="02020603050405020304" pitchFamily="18" charset="0"/>
                <a:ea typeface="Gelasio" pitchFamily="34" charset="-122"/>
                <a:cs typeface="Times New Roman" panose="02020603050405020304" pitchFamily="18" charset="0"/>
              </a:rPr>
              <a:t>T-20 World Cup 2022 Data Analysis</a:t>
            </a:r>
            <a:endParaRPr lang="en-US" sz="6036" dirty="0">
              <a:latin typeface="Times New Roman" panose="02020603050405020304" pitchFamily="18" charset="0"/>
              <a:cs typeface="Times New Roman" panose="02020603050405020304" pitchFamily="18" charset="0"/>
            </a:endParaRPr>
          </a:p>
        </p:txBody>
      </p:sp>
      <p:sp>
        <p:nvSpPr>
          <p:cNvPr id="6" name="Text 3"/>
          <p:cNvSpPr/>
          <p:nvPr/>
        </p:nvSpPr>
        <p:spPr>
          <a:xfrm>
            <a:off x="833199" y="4528780"/>
            <a:ext cx="7477601" cy="142160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Dive into the thrilling world of the 2022 T20 World Cup with a comprehensive data science analysis. Uncover insights, patterns, and trends that will captivate cricket enthusiasts and provide valuable strategic guidance for future tournaments.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9F6F0">
              <a:alpha val="85000"/>
            </a:srgbClr>
          </a:solidFill>
          <a:ln/>
        </p:spPr>
      </p:sp>
      <p:sp>
        <p:nvSpPr>
          <p:cNvPr id="6" name="Text 3"/>
          <p:cNvSpPr/>
          <p:nvPr/>
        </p:nvSpPr>
        <p:spPr>
          <a:xfrm>
            <a:off x="2037993" y="2890123"/>
            <a:ext cx="7399615"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Introduction and Overview</a:t>
            </a:r>
            <a:endParaRPr lang="en-US" sz="4374" dirty="0">
              <a:latin typeface="Times New Roman" panose="02020603050405020304" pitchFamily="18" charset="0"/>
              <a:cs typeface="Times New Roman" panose="02020603050405020304" pitchFamily="18" charset="0"/>
            </a:endParaRPr>
          </a:p>
        </p:txBody>
      </p:sp>
      <p:sp>
        <p:nvSpPr>
          <p:cNvPr id="7" name="Text 4"/>
          <p:cNvSpPr/>
          <p:nvPr/>
        </p:nvSpPr>
        <p:spPr>
          <a:xfrm>
            <a:off x="2037993" y="3917752"/>
            <a:ext cx="10554414" cy="142160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Embark on an illuminating journey through the captivating world of the 2022 T20 World Cup. This comprehensive data analysis will uncover the nuances, trends, and strategic insights that captivated cricket enthusiasts worldwide. Dive deep into the dataset, exploring the game's complexities to provide valuable guidance for future tournaments.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834646"/>
            <a:ext cx="9893379"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Data Exploration and Preprocessing</a:t>
            </a:r>
            <a:endParaRPr lang="en-US" sz="4374" dirty="0">
              <a:latin typeface="Times New Roman" panose="02020603050405020304" pitchFamily="18" charset="0"/>
              <a:cs typeface="Times New Roman" panose="02020603050405020304" pitchFamily="18" charset="0"/>
            </a:endParaRPr>
          </a:p>
        </p:txBody>
      </p:sp>
      <p:sp>
        <p:nvSpPr>
          <p:cNvPr id="6" name="Text 3"/>
          <p:cNvSpPr/>
          <p:nvPr/>
        </p:nvSpPr>
        <p:spPr>
          <a:xfrm>
            <a:off x="2393394" y="4862274"/>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Comprehensive data extraction from diverse sources: match scorecards, player statistics, team analytics, and contextual metadata.</a:t>
            </a:r>
            <a:endParaRPr lang="en-US" sz="1750" dirty="0">
              <a:latin typeface="Times New Roman" panose="02020603050405020304" pitchFamily="18" charset="0"/>
              <a:cs typeface="Times New Roman" panose="02020603050405020304" pitchFamily="18" charset="0"/>
            </a:endParaRPr>
          </a:p>
        </p:txBody>
      </p:sp>
      <p:sp>
        <p:nvSpPr>
          <p:cNvPr id="7" name="Text 4"/>
          <p:cNvSpPr/>
          <p:nvPr/>
        </p:nvSpPr>
        <p:spPr>
          <a:xfrm>
            <a:off x="2393394" y="5661898"/>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Rigorous data cleaning and normalization, handling missing values, outliers, and formatting inconsistencies to ensure data integrity.</a:t>
            </a:r>
            <a:endParaRPr lang="en-US" sz="1750" dirty="0">
              <a:latin typeface="Times New Roman" panose="02020603050405020304" pitchFamily="18" charset="0"/>
              <a:cs typeface="Times New Roman" panose="02020603050405020304" pitchFamily="18" charset="0"/>
            </a:endParaRPr>
          </a:p>
        </p:txBody>
      </p:sp>
      <p:sp>
        <p:nvSpPr>
          <p:cNvPr id="8" name="Text 5"/>
          <p:cNvSpPr/>
          <p:nvPr/>
        </p:nvSpPr>
        <p:spPr>
          <a:xfrm>
            <a:off x="2393394" y="646152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Exploratory data analysis to uncover patterns, trends, and relationships within the dataset, leveraging visualizations and statistical techniques.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542937"/>
            <a:ext cx="7477601" cy="1388745"/>
          </a:xfrm>
          <a:prstGeom prst="rect">
            <a:avLst/>
          </a:prstGeom>
          <a:noFill/>
          <a:ln/>
        </p:spPr>
        <p:txBody>
          <a:bodyPr wrap="squar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Batting Performance Analysis</a:t>
            </a:r>
            <a:endParaRPr lang="en-US" sz="4374" dirty="0">
              <a:latin typeface="Times New Roman" panose="02020603050405020304" pitchFamily="18" charset="0"/>
              <a:cs typeface="Times New Roman" panose="02020603050405020304" pitchFamily="18" charset="0"/>
            </a:endParaRPr>
          </a:p>
        </p:txBody>
      </p:sp>
      <p:sp>
        <p:nvSpPr>
          <p:cNvPr id="6" name="Text 3"/>
          <p:cNvSpPr/>
          <p:nvPr/>
        </p:nvSpPr>
        <p:spPr>
          <a:xfrm>
            <a:off x="833199" y="4264938"/>
            <a:ext cx="7477601" cy="142160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Dive deep into the captivating world of batting heroics at the 2022 T20 World Cup. Explore the game-changing contributions of top-order batters, middle-order anchors, and power-hitters who ignited the tournament with their explosive displays.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542937"/>
            <a:ext cx="7477601" cy="1388745"/>
          </a:xfrm>
          <a:prstGeom prst="rect">
            <a:avLst/>
          </a:prstGeom>
          <a:noFill/>
          <a:ln/>
        </p:spPr>
        <p:txBody>
          <a:bodyPr wrap="squar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Bowling Performance Analysis</a:t>
            </a:r>
            <a:endParaRPr lang="en-US" sz="4374" dirty="0">
              <a:latin typeface="Times New Roman" panose="02020603050405020304" pitchFamily="18" charset="0"/>
              <a:cs typeface="Times New Roman" panose="02020603050405020304" pitchFamily="18" charset="0"/>
            </a:endParaRPr>
          </a:p>
        </p:txBody>
      </p:sp>
      <p:sp>
        <p:nvSpPr>
          <p:cNvPr id="6" name="Text 3"/>
          <p:cNvSpPr/>
          <p:nvPr/>
        </p:nvSpPr>
        <p:spPr>
          <a:xfrm>
            <a:off x="833199" y="4264938"/>
            <a:ext cx="7477601" cy="142160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Unravel the captivating tales of the 2022 T20 World Cup's bowling elite. Witness the strategic brilliance of yorker specialists, swing masters, and cunning spinners who bamboozled batters and spearheaded their teams' triumphs through disciplined lines and relentless pressure.</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730329"/>
            <a:ext cx="7528679"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Field Performance Analysis</a:t>
            </a:r>
            <a:endParaRPr lang="en-US" sz="4374"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2037993" y="1869043"/>
            <a:ext cx="3295888" cy="2036921"/>
          </a:xfrm>
          <a:prstGeom prst="rect">
            <a:avLst/>
          </a:prstGeom>
        </p:spPr>
      </p:pic>
      <p:sp>
        <p:nvSpPr>
          <p:cNvPr id="6" name="Text 3"/>
          <p:cNvSpPr/>
          <p:nvPr/>
        </p:nvSpPr>
        <p:spPr>
          <a:xfrm>
            <a:off x="2037993" y="4183618"/>
            <a:ext cx="3295888" cy="694373"/>
          </a:xfrm>
          <a:prstGeom prst="rect">
            <a:avLst/>
          </a:prstGeom>
          <a:noFill/>
          <a:ln/>
        </p:spPr>
        <p:txBody>
          <a:bodyPr wrap="square" rtlCol="0" anchor="t"/>
          <a:lstStyle/>
          <a:p>
            <a:pPr marL="0" indent="0" algn="l">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Electrifying Fielding Displays</a:t>
            </a:r>
            <a:endParaRPr lang="en-US" sz="2187" dirty="0">
              <a:latin typeface="Times New Roman" panose="02020603050405020304" pitchFamily="18" charset="0"/>
              <a:cs typeface="Times New Roman" panose="02020603050405020304" pitchFamily="18" charset="0"/>
            </a:endParaRPr>
          </a:p>
        </p:txBody>
      </p:sp>
      <p:sp>
        <p:nvSpPr>
          <p:cNvPr id="7" name="Text 4"/>
          <p:cNvSpPr/>
          <p:nvPr/>
        </p:nvSpPr>
        <p:spPr>
          <a:xfrm>
            <a:off x="2037993" y="5011222"/>
            <a:ext cx="3295888" cy="2132409"/>
          </a:xfrm>
          <a:prstGeom prst="rect">
            <a:avLst/>
          </a:prstGeom>
          <a:noFill/>
          <a:ln/>
        </p:spPr>
        <p:txBody>
          <a:bodyPr wrap="square" rtlCol="0" anchor="t"/>
          <a:lstStyle/>
          <a:p>
            <a:pPr marL="0" indent="0" algn="l">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The 2022 T20 World Cup witnessed unparalleled athleticism on the field, with acrobatic catches, lightning-fast reflexes, and pinpoint throws that left spectators in awe.</a:t>
            </a:r>
            <a:endParaRPr lang="en-US" sz="1750" dirty="0">
              <a:latin typeface="Times New Roman" panose="02020603050405020304" pitchFamily="18" charset="0"/>
              <a:cs typeface="Times New Roman" panose="02020603050405020304" pitchFamily="18" charset="0"/>
            </a:endParaRPr>
          </a:p>
        </p:txBody>
      </p:sp>
      <p:pic>
        <p:nvPicPr>
          <p:cNvPr id="8" name="Image 1" descr="preencoded.png"/>
          <p:cNvPicPr>
            <a:picLocks noChangeAspect="1"/>
          </p:cNvPicPr>
          <p:nvPr/>
        </p:nvPicPr>
        <p:blipFill>
          <a:blip r:embed="rId4"/>
          <a:stretch>
            <a:fillRect/>
          </a:stretch>
        </p:blipFill>
        <p:spPr>
          <a:xfrm>
            <a:off x="5667137" y="1869043"/>
            <a:ext cx="3296007" cy="2037040"/>
          </a:xfrm>
          <a:prstGeom prst="rect">
            <a:avLst/>
          </a:prstGeom>
        </p:spPr>
      </p:pic>
      <p:sp>
        <p:nvSpPr>
          <p:cNvPr id="9" name="Text 5"/>
          <p:cNvSpPr/>
          <p:nvPr/>
        </p:nvSpPr>
        <p:spPr>
          <a:xfrm>
            <a:off x="5667137" y="4183737"/>
            <a:ext cx="3296007" cy="694373"/>
          </a:xfrm>
          <a:prstGeom prst="rect">
            <a:avLst/>
          </a:prstGeom>
          <a:noFill/>
          <a:ln/>
        </p:spPr>
        <p:txBody>
          <a:bodyPr wrap="square" rtlCol="0" anchor="t"/>
          <a:lstStyle/>
          <a:p>
            <a:pPr marL="0" indent="0" algn="l">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Ground Fielding Mastery</a:t>
            </a:r>
            <a:endParaRPr lang="en-US" sz="2187" dirty="0">
              <a:latin typeface="Times New Roman" panose="02020603050405020304" pitchFamily="18" charset="0"/>
              <a:cs typeface="Times New Roman" panose="02020603050405020304" pitchFamily="18" charset="0"/>
            </a:endParaRPr>
          </a:p>
        </p:txBody>
      </p:sp>
      <p:sp>
        <p:nvSpPr>
          <p:cNvPr id="10" name="Text 6"/>
          <p:cNvSpPr/>
          <p:nvPr/>
        </p:nvSpPr>
        <p:spPr>
          <a:xfrm>
            <a:off x="5667137" y="5011341"/>
            <a:ext cx="3296007" cy="2487811"/>
          </a:xfrm>
          <a:prstGeom prst="rect">
            <a:avLst/>
          </a:prstGeom>
          <a:noFill/>
          <a:ln/>
        </p:spPr>
        <p:txBody>
          <a:bodyPr wrap="square" rtlCol="0" anchor="t"/>
          <a:lstStyle/>
          <a:p>
            <a:pPr marL="0" indent="0" algn="l">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Quick feet, agile movements, and relentless determination characterized the ground fielding efforts, with players diving, sliding, and snatching boundaries to turn the tide of matches.</a:t>
            </a:r>
            <a:endParaRPr lang="en-US" sz="1750" dirty="0">
              <a:latin typeface="Times New Roman" panose="02020603050405020304" pitchFamily="18" charset="0"/>
              <a:cs typeface="Times New Roman" panose="02020603050405020304" pitchFamily="18" charset="0"/>
            </a:endParaRPr>
          </a:p>
        </p:txBody>
      </p:sp>
      <p:pic>
        <p:nvPicPr>
          <p:cNvPr id="11" name="Image 2" descr="preencoded.png"/>
          <p:cNvPicPr>
            <a:picLocks noChangeAspect="1"/>
          </p:cNvPicPr>
          <p:nvPr/>
        </p:nvPicPr>
        <p:blipFill>
          <a:blip r:embed="rId5"/>
          <a:stretch>
            <a:fillRect/>
          </a:stretch>
        </p:blipFill>
        <p:spPr>
          <a:xfrm>
            <a:off x="9296400" y="1869043"/>
            <a:ext cx="3296007" cy="2037040"/>
          </a:xfrm>
          <a:prstGeom prst="rect">
            <a:avLst/>
          </a:prstGeom>
        </p:spPr>
      </p:pic>
      <p:sp>
        <p:nvSpPr>
          <p:cNvPr id="12" name="Text 7"/>
          <p:cNvSpPr/>
          <p:nvPr/>
        </p:nvSpPr>
        <p:spPr>
          <a:xfrm>
            <a:off x="9296400" y="4183737"/>
            <a:ext cx="2777490" cy="347186"/>
          </a:xfrm>
          <a:prstGeom prst="rect">
            <a:avLst/>
          </a:prstGeom>
          <a:noFill/>
          <a:ln/>
        </p:spPr>
        <p:txBody>
          <a:bodyPr wrap="none" rtlCol="0" anchor="t"/>
          <a:lstStyle/>
          <a:p>
            <a:pPr marL="0" indent="0" algn="l">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Decisive Run-outs</a:t>
            </a:r>
            <a:endParaRPr lang="en-US" sz="2187" dirty="0">
              <a:latin typeface="Times New Roman" panose="02020603050405020304" pitchFamily="18" charset="0"/>
              <a:cs typeface="Times New Roman" panose="02020603050405020304" pitchFamily="18" charset="0"/>
            </a:endParaRPr>
          </a:p>
        </p:txBody>
      </p:sp>
      <p:sp>
        <p:nvSpPr>
          <p:cNvPr id="13" name="Text 8"/>
          <p:cNvSpPr/>
          <p:nvPr/>
        </p:nvSpPr>
        <p:spPr>
          <a:xfrm>
            <a:off x="9296400" y="4664154"/>
            <a:ext cx="3296007" cy="2132409"/>
          </a:xfrm>
          <a:prstGeom prst="rect">
            <a:avLst/>
          </a:prstGeom>
          <a:noFill/>
          <a:ln/>
        </p:spPr>
        <p:txBody>
          <a:bodyPr wrap="square" rtlCol="0" anchor="t"/>
          <a:lstStyle/>
          <a:p>
            <a:pPr marL="0" indent="0" algn="l">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Precise throws and lightning-quick reactions resulted in game-changing run-outs, as fielders demonstrated their prowess in the crucial moments, turning the tables on their opponents.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32696"/>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7620" y="0"/>
            <a:ext cx="3657600" cy="8232696"/>
          </a:xfrm>
          <a:prstGeom prst="rect">
            <a:avLst/>
          </a:prstGeom>
        </p:spPr>
      </p:pic>
      <p:sp>
        <p:nvSpPr>
          <p:cNvPr id="5" name="Text 2"/>
          <p:cNvSpPr/>
          <p:nvPr/>
        </p:nvSpPr>
        <p:spPr>
          <a:xfrm>
            <a:off x="4449008" y="580311"/>
            <a:ext cx="8117324" cy="659606"/>
          </a:xfrm>
          <a:prstGeom prst="rect">
            <a:avLst/>
          </a:prstGeom>
          <a:noFill/>
          <a:ln/>
        </p:spPr>
        <p:txBody>
          <a:bodyPr wrap="none" rtlCol="0" anchor="t"/>
          <a:lstStyle/>
          <a:p>
            <a:pPr marL="0" indent="0">
              <a:lnSpc>
                <a:spcPts val="5193"/>
              </a:lnSpc>
              <a:buNone/>
            </a:pPr>
            <a:r>
              <a:rPr lang="en-US" sz="4155" b="1" dirty="0">
                <a:solidFill>
                  <a:srgbClr val="484237"/>
                </a:solidFill>
                <a:latin typeface="Times New Roman" panose="02020603050405020304" pitchFamily="18" charset="0"/>
                <a:ea typeface="Gelasio" pitchFamily="34" charset="-122"/>
                <a:cs typeface="Times New Roman" panose="02020603050405020304" pitchFamily="18" charset="0"/>
              </a:rPr>
              <a:t>Player Contribution Evaluation</a:t>
            </a:r>
            <a:endParaRPr lang="en-US" sz="4155" dirty="0">
              <a:latin typeface="Times New Roman" panose="02020603050405020304" pitchFamily="18" charset="0"/>
              <a:cs typeface="Times New Roman" panose="02020603050405020304" pitchFamily="18" charset="0"/>
            </a:endParaRPr>
          </a:p>
        </p:txBody>
      </p:sp>
      <p:sp>
        <p:nvSpPr>
          <p:cNvPr id="6" name="Shape 3"/>
          <p:cNvSpPr/>
          <p:nvPr/>
        </p:nvSpPr>
        <p:spPr>
          <a:xfrm>
            <a:off x="4744522" y="1556504"/>
            <a:ext cx="42148" cy="6095881"/>
          </a:xfrm>
          <a:prstGeom prst="rect">
            <a:avLst/>
          </a:prstGeom>
          <a:solidFill>
            <a:srgbClr val="D2CCC5"/>
          </a:solidFill>
          <a:ln/>
        </p:spPr>
      </p:sp>
      <p:sp>
        <p:nvSpPr>
          <p:cNvPr id="7" name="Shape 4"/>
          <p:cNvSpPr/>
          <p:nvPr/>
        </p:nvSpPr>
        <p:spPr>
          <a:xfrm>
            <a:off x="5003006" y="1937623"/>
            <a:ext cx="738664" cy="42148"/>
          </a:xfrm>
          <a:prstGeom prst="rect">
            <a:avLst/>
          </a:prstGeom>
          <a:solidFill>
            <a:srgbClr val="D2CCC5"/>
          </a:solidFill>
          <a:ln/>
        </p:spPr>
      </p:sp>
      <p:sp>
        <p:nvSpPr>
          <p:cNvPr id="8" name="Shape 5"/>
          <p:cNvSpPr/>
          <p:nvPr/>
        </p:nvSpPr>
        <p:spPr>
          <a:xfrm>
            <a:off x="4528185" y="1721406"/>
            <a:ext cx="474821" cy="474821"/>
          </a:xfrm>
          <a:prstGeom prst="roundRect">
            <a:avLst>
              <a:gd name="adj" fmla="val 26670"/>
            </a:avLst>
          </a:prstGeom>
          <a:solidFill>
            <a:srgbClr val="EFE7D6"/>
          </a:solidFill>
          <a:ln/>
        </p:spPr>
      </p:sp>
      <p:sp>
        <p:nvSpPr>
          <p:cNvPr id="9" name="Text 6"/>
          <p:cNvSpPr/>
          <p:nvPr/>
        </p:nvSpPr>
        <p:spPr>
          <a:xfrm>
            <a:off x="4690943" y="1760934"/>
            <a:ext cx="149304" cy="395645"/>
          </a:xfrm>
          <a:prstGeom prst="rect">
            <a:avLst/>
          </a:prstGeom>
          <a:noFill/>
          <a:ln/>
        </p:spPr>
        <p:txBody>
          <a:bodyPr wrap="none" rtlCol="0" anchor="t"/>
          <a:lstStyle/>
          <a:p>
            <a:pPr marL="0" indent="0" algn="ctr">
              <a:lnSpc>
                <a:spcPts val="3116"/>
              </a:lnSpc>
              <a:buNone/>
            </a:pPr>
            <a:r>
              <a:rPr lang="en-US" sz="2493" b="1" dirty="0">
                <a:solidFill>
                  <a:srgbClr val="484237"/>
                </a:solidFill>
                <a:latin typeface="Gelasio" pitchFamily="34" charset="0"/>
                <a:ea typeface="Gelasio" pitchFamily="34" charset="-122"/>
                <a:cs typeface="Gelasio" pitchFamily="34" charset="-120"/>
              </a:rPr>
              <a:t>1</a:t>
            </a:r>
            <a:endParaRPr lang="en-US" sz="2493" dirty="0"/>
          </a:p>
        </p:txBody>
      </p:sp>
      <p:sp>
        <p:nvSpPr>
          <p:cNvPr id="10" name="Text 7"/>
          <p:cNvSpPr/>
          <p:nvPr/>
        </p:nvSpPr>
        <p:spPr>
          <a:xfrm>
            <a:off x="5926336" y="1767483"/>
            <a:ext cx="3506272" cy="329803"/>
          </a:xfrm>
          <a:prstGeom prst="rect">
            <a:avLst/>
          </a:prstGeom>
          <a:noFill/>
          <a:ln/>
        </p:spPr>
        <p:txBody>
          <a:bodyPr wrap="none" rtlCol="0" anchor="t"/>
          <a:lstStyle/>
          <a:p>
            <a:pPr marL="0" indent="0" algn="l">
              <a:lnSpc>
                <a:spcPts val="2597"/>
              </a:lnSpc>
              <a:buNone/>
            </a:pPr>
            <a:r>
              <a:rPr lang="en-US" sz="2077" b="1" dirty="0">
                <a:solidFill>
                  <a:srgbClr val="484237"/>
                </a:solidFill>
                <a:latin typeface="Times New Roman" panose="02020603050405020304" pitchFamily="18" charset="0"/>
                <a:ea typeface="Gelasio" pitchFamily="34" charset="-122"/>
                <a:cs typeface="Times New Roman" panose="02020603050405020304" pitchFamily="18" charset="0"/>
              </a:rPr>
              <a:t>Individual Player Analytics</a:t>
            </a:r>
            <a:endParaRPr lang="en-US" sz="2077" dirty="0">
              <a:latin typeface="Times New Roman" panose="02020603050405020304" pitchFamily="18" charset="0"/>
              <a:cs typeface="Times New Roman" panose="02020603050405020304" pitchFamily="18" charset="0"/>
            </a:endParaRPr>
          </a:p>
        </p:txBody>
      </p:sp>
      <p:sp>
        <p:nvSpPr>
          <p:cNvPr id="11" name="Text 8"/>
          <p:cNvSpPr/>
          <p:nvPr/>
        </p:nvSpPr>
        <p:spPr>
          <a:xfrm>
            <a:off x="5926336" y="2223849"/>
            <a:ext cx="7912656" cy="1012984"/>
          </a:xfrm>
          <a:prstGeom prst="rect">
            <a:avLst/>
          </a:prstGeom>
          <a:noFill/>
          <a:ln/>
        </p:spPr>
        <p:txBody>
          <a:bodyPr wrap="square" rtlCol="0" anchor="t"/>
          <a:lstStyle/>
          <a:p>
            <a:pPr marL="0" indent="0" algn="l">
              <a:lnSpc>
                <a:spcPts val="2659"/>
              </a:lnSpc>
              <a:buNone/>
            </a:pPr>
            <a:r>
              <a:rPr lang="en-US" sz="1662" dirty="0">
                <a:solidFill>
                  <a:srgbClr val="746558"/>
                </a:solidFill>
                <a:latin typeface="Times New Roman" panose="02020603050405020304" pitchFamily="18" charset="0"/>
                <a:ea typeface="Gelasio" pitchFamily="34" charset="-122"/>
                <a:cs typeface="Times New Roman" panose="02020603050405020304" pitchFamily="18" charset="0"/>
              </a:rPr>
              <a:t>Dive deep into the comprehensive player statistics, uncovering the game-changing performances, clutch moments, and consistent contributions that shaped the 2022 T20 World Cup.</a:t>
            </a:r>
            <a:endParaRPr lang="en-US" sz="1662" dirty="0">
              <a:latin typeface="Times New Roman" panose="02020603050405020304" pitchFamily="18" charset="0"/>
              <a:cs typeface="Times New Roman" panose="02020603050405020304" pitchFamily="18" charset="0"/>
            </a:endParaRPr>
          </a:p>
        </p:txBody>
      </p:sp>
      <p:sp>
        <p:nvSpPr>
          <p:cNvPr id="12" name="Shape 9"/>
          <p:cNvSpPr/>
          <p:nvPr/>
        </p:nvSpPr>
        <p:spPr>
          <a:xfrm>
            <a:off x="5003006" y="4039910"/>
            <a:ext cx="738664" cy="42148"/>
          </a:xfrm>
          <a:prstGeom prst="rect">
            <a:avLst/>
          </a:prstGeom>
          <a:solidFill>
            <a:srgbClr val="D2CCC5"/>
          </a:solidFill>
          <a:ln/>
        </p:spPr>
      </p:sp>
      <p:sp>
        <p:nvSpPr>
          <p:cNvPr id="13" name="Shape 10"/>
          <p:cNvSpPr/>
          <p:nvPr/>
        </p:nvSpPr>
        <p:spPr>
          <a:xfrm>
            <a:off x="4528185" y="3823692"/>
            <a:ext cx="474821" cy="474821"/>
          </a:xfrm>
          <a:prstGeom prst="roundRect">
            <a:avLst>
              <a:gd name="adj" fmla="val 26670"/>
            </a:avLst>
          </a:prstGeom>
          <a:solidFill>
            <a:srgbClr val="EFE7D6"/>
          </a:solidFill>
          <a:ln/>
        </p:spPr>
      </p:sp>
      <p:sp>
        <p:nvSpPr>
          <p:cNvPr id="14" name="Text 11"/>
          <p:cNvSpPr/>
          <p:nvPr/>
        </p:nvSpPr>
        <p:spPr>
          <a:xfrm>
            <a:off x="4669631" y="3863221"/>
            <a:ext cx="191810" cy="395645"/>
          </a:xfrm>
          <a:prstGeom prst="rect">
            <a:avLst/>
          </a:prstGeom>
          <a:noFill/>
          <a:ln/>
        </p:spPr>
        <p:txBody>
          <a:bodyPr wrap="none" rtlCol="0" anchor="t"/>
          <a:lstStyle/>
          <a:p>
            <a:pPr marL="0" indent="0" algn="ctr">
              <a:lnSpc>
                <a:spcPts val="3116"/>
              </a:lnSpc>
              <a:buNone/>
            </a:pPr>
            <a:r>
              <a:rPr lang="en-US" sz="2493" b="1" dirty="0">
                <a:solidFill>
                  <a:srgbClr val="484237"/>
                </a:solidFill>
                <a:latin typeface="Gelasio" pitchFamily="34" charset="0"/>
                <a:ea typeface="Gelasio" pitchFamily="34" charset="-122"/>
                <a:cs typeface="Gelasio" pitchFamily="34" charset="-120"/>
              </a:rPr>
              <a:t>2</a:t>
            </a:r>
            <a:endParaRPr lang="en-US" sz="2493" dirty="0"/>
          </a:p>
        </p:txBody>
      </p:sp>
      <p:sp>
        <p:nvSpPr>
          <p:cNvPr id="15" name="Text 12"/>
          <p:cNvSpPr/>
          <p:nvPr/>
        </p:nvSpPr>
        <p:spPr>
          <a:xfrm>
            <a:off x="5926336" y="3869769"/>
            <a:ext cx="3407688" cy="329803"/>
          </a:xfrm>
          <a:prstGeom prst="rect">
            <a:avLst/>
          </a:prstGeom>
          <a:noFill/>
          <a:ln/>
        </p:spPr>
        <p:txBody>
          <a:bodyPr wrap="none" rtlCol="0" anchor="t"/>
          <a:lstStyle/>
          <a:p>
            <a:pPr marL="0" indent="0" algn="l">
              <a:lnSpc>
                <a:spcPts val="2597"/>
              </a:lnSpc>
              <a:buNone/>
            </a:pPr>
            <a:r>
              <a:rPr lang="en-US" sz="2077" b="1" dirty="0">
                <a:solidFill>
                  <a:srgbClr val="484237"/>
                </a:solidFill>
                <a:latin typeface="Times New Roman" panose="02020603050405020304" pitchFamily="18" charset="0"/>
                <a:ea typeface="Gelasio" pitchFamily="34" charset="-122"/>
                <a:cs typeface="Times New Roman" panose="02020603050405020304" pitchFamily="18" charset="0"/>
              </a:rPr>
              <a:t>Player Impact Assessment</a:t>
            </a:r>
            <a:endParaRPr lang="en-US" sz="2077" dirty="0">
              <a:latin typeface="Times New Roman" panose="02020603050405020304" pitchFamily="18" charset="0"/>
              <a:cs typeface="Times New Roman" panose="02020603050405020304" pitchFamily="18" charset="0"/>
            </a:endParaRPr>
          </a:p>
        </p:txBody>
      </p:sp>
      <p:sp>
        <p:nvSpPr>
          <p:cNvPr id="16" name="Text 13"/>
          <p:cNvSpPr/>
          <p:nvPr/>
        </p:nvSpPr>
        <p:spPr>
          <a:xfrm>
            <a:off x="5926336" y="4326136"/>
            <a:ext cx="7912656" cy="1012984"/>
          </a:xfrm>
          <a:prstGeom prst="rect">
            <a:avLst/>
          </a:prstGeom>
          <a:noFill/>
          <a:ln/>
        </p:spPr>
        <p:txBody>
          <a:bodyPr wrap="square" rtlCol="0" anchor="t"/>
          <a:lstStyle/>
          <a:p>
            <a:pPr marL="0" indent="0" algn="l">
              <a:lnSpc>
                <a:spcPts val="2659"/>
              </a:lnSpc>
              <a:buNone/>
            </a:pPr>
            <a:r>
              <a:rPr lang="en-US" sz="1662" dirty="0">
                <a:solidFill>
                  <a:srgbClr val="746558"/>
                </a:solidFill>
                <a:latin typeface="Times New Roman" panose="02020603050405020304" pitchFamily="18" charset="0"/>
                <a:ea typeface="Gelasio" pitchFamily="34" charset="-122"/>
                <a:cs typeface="Times New Roman" panose="02020603050405020304" pitchFamily="18" charset="0"/>
              </a:rPr>
              <a:t>Analyze the pivotal roles played by each cricketer, evaluating their influence on match outcomes, momentum shifts, and team success through advanced impact metrics and visualization tools.</a:t>
            </a:r>
            <a:endParaRPr lang="en-US" sz="1662" dirty="0">
              <a:latin typeface="Times New Roman" panose="02020603050405020304" pitchFamily="18" charset="0"/>
              <a:cs typeface="Times New Roman" panose="02020603050405020304" pitchFamily="18" charset="0"/>
            </a:endParaRPr>
          </a:p>
        </p:txBody>
      </p:sp>
      <p:sp>
        <p:nvSpPr>
          <p:cNvPr id="17" name="Shape 14"/>
          <p:cNvSpPr/>
          <p:nvPr/>
        </p:nvSpPr>
        <p:spPr>
          <a:xfrm>
            <a:off x="5003006" y="6142196"/>
            <a:ext cx="738664" cy="42148"/>
          </a:xfrm>
          <a:prstGeom prst="rect">
            <a:avLst/>
          </a:prstGeom>
          <a:solidFill>
            <a:srgbClr val="D2CCC5"/>
          </a:solidFill>
          <a:ln/>
        </p:spPr>
      </p:sp>
      <p:sp>
        <p:nvSpPr>
          <p:cNvPr id="18" name="Shape 15"/>
          <p:cNvSpPr/>
          <p:nvPr/>
        </p:nvSpPr>
        <p:spPr>
          <a:xfrm>
            <a:off x="4528185" y="5925979"/>
            <a:ext cx="474821" cy="474821"/>
          </a:xfrm>
          <a:prstGeom prst="roundRect">
            <a:avLst>
              <a:gd name="adj" fmla="val 26670"/>
            </a:avLst>
          </a:prstGeom>
          <a:solidFill>
            <a:srgbClr val="EFE7D6"/>
          </a:solidFill>
          <a:ln/>
        </p:spPr>
      </p:sp>
      <p:sp>
        <p:nvSpPr>
          <p:cNvPr id="19" name="Text 16"/>
          <p:cNvSpPr/>
          <p:nvPr/>
        </p:nvSpPr>
        <p:spPr>
          <a:xfrm>
            <a:off x="4670227" y="5965508"/>
            <a:ext cx="190738" cy="395645"/>
          </a:xfrm>
          <a:prstGeom prst="rect">
            <a:avLst/>
          </a:prstGeom>
          <a:noFill/>
          <a:ln/>
        </p:spPr>
        <p:txBody>
          <a:bodyPr wrap="none" rtlCol="0" anchor="t"/>
          <a:lstStyle/>
          <a:p>
            <a:pPr marL="0" indent="0" algn="ctr">
              <a:lnSpc>
                <a:spcPts val="3116"/>
              </a:lnSpc>
              <a:buNone/>
            </a:pPr>
            <a:r>
              <a:rPr lang="en-US" sz="2493" b="1" dirty="0">
                <a:solidFill>
                  <a:srgbClr val="484237"/>
                </a:solidFill>
                <a:latin typeface="Gelasio" pitchFamily="34" charset="0"/>
                <a:ea typeface="Gelasio" pitchFamily="34" charset="-122"/>
                <a:cs typeface="Gelasio" pitchFamily="34" charset="-120"/>
              </a:rPr>
              <a:t>3</a:t>
            </a:r>
            <a:endParaRPr lang="en-US" sz="2493" dirty="0"/>
          </a:p>
        </p:txBody>
      </p:sp>
      <p:sp>
        <p:nvSpPr>
          <p:cNvPr id="20" name="Text 17"/>
          <p:cNvSpPr/>
          <p:nvPr/>
        </p:nvSpPr>
        <p:spPr>
          <a:xfrm>
            <a:off x="5926336" y="5972056"/>
            <a:ext cx="2746772" cy="329803"/>
          </a:xfrm>
          <a:prstGeom prst="rect">
            <a:avLst/>
          </a:prstGeom>
          <a:noFill/>
          <a:ln/>
        </p:spPr>
        <p:txBody>
          <a:bodyPr wrap="none" rtlCol="0" anchor="t"/>
          <a:lstStyle/>
          <a:p>
            <a:pPr marL="0" indent="0" algn="l">
              <a:lnSpc>
                <a:spcPts val="2597"/>
              </a:lnSpc>
              <a:buNone/>
            </a:pPr>
            <a:r>
              <a:rPr lang="en-US" sz="2077" b="1" dirty="0">
                <a:solidFill>
                  <a:srgbClr val="484237"/>
                </a:solidFill>
                <a:latin typeface="Times New Roman" panose="02020603050405020304" pitchFamily="18" charset="0"/>
                <a:ea typeface="Gelasio" pitchFamily="34" charset="-122"/>
                <a:cs typeface="Times New Roman" panose="02020603050405020304" pitchFamily="18" charset="0"/>
              </a:rPr>
              <a:t>Standout Performers</a:t>
            </a:r>
            <a:endParaRPr lang="en-US" sz="2077" dirty="0">
              <a:latin typeface="Times New Roman" panose="02020603050405020304" pitchFamily="18" charset="0"/>
              <a:cs typeface="Times New Roman" panose="02020603050405020304" pitchFamily="18" charset="0"/>
            </a:endParaRPr>
          </a:p>
        </p:txBody>
      </p:sp>
      <p:sp>
        <p:nvSpPr>
          <p:cNvPr id="21" name="Text 18"/>
          <p:cNvSpPr/>
          <p:nvPr/>
        </p:nvSpPr>
        <p:spPr>
          <a:xfrm>
            <a:off x="5926336" y="6428423"/>
            <a:ext cx="7912656" cy="1012984"/>
          </a:xfrm>
          <a:prstGeom prst="rect">
            <a:avLst/>
          </a:prstGeom>
          <a:noFill/>
          <a:ln/>
        </p:spPr>
        <p:txBody>
          <a:bodyPr wrap="square" rtlCol="0" anchor="t"/>
          <a:lstStyle/>
          <a:p>
            <a:pPr marL="0" indent="0" algn="l">
              <a:lnSpc>
                <a:spcPts val="2659"/>
              </a:lnSpc>
              <a:buNone/>
            </a:pPr>
            <a:r>
              <a:rPr lang="en-US" sz="1662" dirty="0">
                <a:solidFill>
                  <a:srgbClr val="746558"/>
                </a:solidFill>
                <a:latin typeface="Times New Roman" panose="02020603050405020304" pitchFamily="18" charset="0"/>
                <a:ea typeface="Gelasio" pitchFamily="34" charset="-122"/>
                <a:cs typeface="Times New Roman" panose="02020603050405020304" pitchFamily="18" charset="0"/>
              </a:rPr>
              <a:t>Identify the tournament's most valuable players, the match-winners, and the unsung heroes whose contributions transcended the scoreboard, inspiring their teams and captivating audiences.</a:t>
            </a:r>
            <a:endParaRPr lang="en-US" sz="1662"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972860"/>
            <a:ext cx="8417719" cy="694373"/>
          </a:xfrm>
          <a:prstGeom prst="rect">
            <a:avLst/>
          </a:prstGeom>
          <a:noFill/>
          <a:ln/>
        </p:spPr>
        <p:txBody>
          <a:bodyPr wrap="none" rtlCol="0" anchor="t"/>
          <a:lstStyle/>
          <a:p>
            <a:pPr marL="0" indent="0">
              <a:lnSpc>
                <a:spcPts val="5468"/>
              </a:lnSpc>
              <a:buNone/>
            </a:pPr>
            <a:r>
              <a:rPr lang="en-US" sz="4374" b="1" dirty="0">
                <a:solidFill>
                  <a:srgbClr val="484237"/>
                </a:solidFill>
                <a:latin typeface="Times New Roman" panose="02020603050405020304" pitchFamily="18" charset="0"/>
                <a:ea typeface="Gelasio" pitchFamily="34" charset="-122"/>
                <a:cs typeface="Times New Roman" panose="02020603050405020304" pitchFamily="18" charset="0"/>
              </a:rPr>
              <a:t>Team Dynamics and Strategies</a:t>
            </a:r>
            <a:endParaRPr lang="en-US" sz="4374" dirty="0">
              <a:latin typeface="Times New Roman" panose="02020603050405020304" pitchFamily="18" charset="0"/>
              <a:cs typeface="Times New Roman" panose="02020603050405020304" pitchFamily="18" charset="0"/>
            </a:endParaRPr>
          </a:p>
        </p:txBody>
      </p:sp>
      <p:sp>
        <p:nvSpPr>
          <p:cNvPr id="5" name="Text 3"/>
          <p:cNvSpPr/>
          <p:nvPr/>
        </p:nvSpPr>
        <p:spPr>
          <a:xfrm>
            <a:off x="2037993" y="2222659"/>
            <a:ext cx="2232065"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Team Cohesion</a:t>
            </a:r>
            <a:endParaRPr lang="en-US" sz="2187" dirty="0">
              <a:latin typeface="Times New Roman" panose="02020603050405020304" pitchFamily="18" charset="0"/>
              <a:cs typeface="Times New Roman" panose="02020603050405020304" pitchFamily="18" charset="0"/>
            </a:endParaRPr>
          </a:p>
        </p:txBody>
      </p:sp>
      <p:sp>
        <p:nvSpPr>
          <p:cNvPr id="6" name="Text 4"/>
          <p:cNvSpPr/>
          <p:nvPr/>
        </p:nvSpPr>
        <p:spPr>
          <a:xfrm>
            <a:off x="2037993" y="2792016"/>
            <a:ext cx="2232065" cy="355401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Seamless integration of diverse playing styles and skill sets enabled teams to complement each other's strengths, fostering a unified approach that proved crucial in high-pressure situations.</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4819650" y="2222659"/>
            <a:ext cx="2232065" cy="694373"/>
          </a:xfrm>
          <a:prstGeom prst="rect">
            <a:avLst/>
          </a:prstGeom>
          <a:noFill/>
          <a:ln/>
        </p:spPr>
        <p:txBody>
          <a:bodyPr wrap="squar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Captaincy Influence</a:t>
            </a:r>
            <a:endParaRPr lang="en-US" sz="2187" dirty="0">
              <a:latin typeface="Times New Roman" panose="02020603050405020304" pitchFamily="18" charset="0"/>
              <a:cs typeface="Times New Roman" panose="02020603050405020304" pitchFamily="18" charset="0"/>
            </a:endParaRPr>
          </a:p>
        </p:txBody>
      </p:sp>
      <p:sp>
        <p:nvSpPr>
          <p:cNvPr id="8" name="Text 6"/>
          <p:cNvSpPr/>
          <p:nvPr/>
        </p:nvSpPr>
        <p:spPr>
          <a:xfrm>
            <a:off x="4819650" y="3139202"/>
            <a:ext cx="2232065" cy="3554016"/>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Astute captaincy decisions, from field placements to bowling changes, showcased the tournament's strategic masterminds who steered their teams through the ebb and flow of intense matches.</a:t>
            </a:r>
            <a:endParaRPr lang="en-US" sz="1750" dirty="0">
              <a:latin typeface="Times New Roman" panose="02020603050405020304" pitchFamily="18" charset="0"/>
              <a:cs typeface="Times New Roman" panose="02020603050405020304" pitchFamily="18" charset="0"/>
            </a:endParaRPr>
          </a:p>
        </p:txBody>
      </p:sp>
      <p:sp>
        <p:nvSpPr>
          <p:cNvPr id="9" name="Text 7"/>
          <p:cNvSpPr/>
          <p:nvPr/>
        </p:nvSpPr>
        <p:spPr>
          <a:xfrm>
            <a:off x="7601307" y="2222659"/>
            <a:ext cx="2232065" cy="347186"/>
          </a:xfrm>
          <a:prstGeom prst="rect">
            <a:avLst/>
          </a:prstGeom>
          <a:noFill/>
          <a:ln/>
        </p:spPr>
        <p:txBody>
          <a:bodyPr wrap="non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Adaptability</a:t>
            </a:r>
            <a:endParaRPr lang="en-US" sz="2187" dirty="0">
              <a:latin typeface="Times New Roman" panose="02020603050405020304" pitchFamily="18" charset="0"/>
              <a:cs typeface="Times New Roman" panose="02020603050405020304" pitchFamily="18" charset="0"/>
            </a:endParaRPr>
          </a:p>
        </p:txBody>
      </p:sp>
      <p:sp>
        <p:nvSpPr>
          <p:cNvPr id="10" name="Text 8"/>
          <p:cNvSpPr/>
          <p:nvPr/>
        </p:nvSpPr>
        <p:spPr>
          <a:xfrm>
            <a:off x="7601307" y="2792016"/>
            <a:ext cx="2232065" cy="4264819"/>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Teams that demonstrated the ability to adapt their game plans based on pitch conditions, opposition strengths, and situational demands emerged as the most successful, outmaneuvering their rivals in the race for the title.</a:t>
            </a:r>
            <a:endParaRPr lang="en-US" sz="1750" dirty="0">
              <a:latin typeface="Times New Roman" panose="02020603050405020304" pitchFamily="18" charset="0"/>
              <a:cs typeface="Times New Roman" panose="02020603050405020304" pitchFamily="18" charset="0"/>
            </a:endParaRPr>
          </a:p>
        </p:txBody>
      </p:sp>
      <p:sp>
        <p:nvSpPr>
          <p:cNvPr id="11" name="Text 9"/>
          <p:cNvSpPr/>
          <p:nvPr/>
        </p:nvSpPr>
        <p:spPr>
          <a:xfrm>
            <a:off x="10382964" y="2222659"/>
            <a:ext cx="2232065" cy="694373"/>
          </a:xfrm>
          <a:prstGeom prst="rect">
            <a:avLst/>
          </a:prstGeom>
          <a:noFill/>
          <a:ln/>
        </p:spPr>
        <p:txBody>
          <a:bodyPr wrap="square" rtlCol="0" anchor="t"/>
          <a:lstStyle/>
          <a:p>
            <a:pPr marL="0" indent="0">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Momentum Shifts</a:t>
            </a:r>
            <a:endParaRPr lang="en-US" sz="2187" dirty="0">
              <a:latin typeface="Times New Roman" panose="02020603050405020304" pitchFamily="18" charset="0"/>
              <a:cs typeface="Times New Roman" panose="02020603050405020304" pitchFamily="18" charset="0"/>
            </a:endParaRPr>
          </a:p>
        </p:txBody>
      </p:sp>
      <p:sp>
        <p:nvSpPr>
          <p:cNvPr id="12" name="Text 10"/>
          <p:cNvSpPr/>
          <p:nvPr/>
        </p:nvSpPr>
        <p:spPr>
          <a:xfrm>
            <a:off x="10382964" y="3139202"/>
            <a:ext cx="2232065" cy="3198614"/>
          </a:xfrm>
          <a:prstGeom prst="rect">
            <a:avLst/>
          </a:prstGeom>
          <a:noFill/>
          <a:ln/>
        </p:spPr>
        <p:txBody>
          <a:bodyPr wrap="square" rtlCol="0" anchor="t"/>
          <a:lstStyle/>
          <a:p>
            <a:pPr marL="0" indent="0">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Momentum swings, triggered by game-changing moments, saw teams seize control, then scramble to regain it, ultimately deciding the outcome of closely contested encounters.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891</Words>
  <Application>Microsoft Office PowerPoint</Application>
  <PresentationFormat>Custom</PresentationFormat>
  <Paragraphs>82</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Gelasio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PATEL COM</cp:lastModifiedBy>
  <cp:revision>3</cp:revision>
  <dcterms:created xsi:type="dcterms:W3CDTF">2024-05-03T11:59:10Z</dcterms:created>
  <dcterms:modified xsi:type="dcterms:W3CDTF">2024-05-03T12:09:15Z</dcterms:modified>
</cp:coreProperties>
</file>